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9" r:id="rId4"/>
    <p:sldId id="258" r:id="rId5"/>
    <p:sldId id="280" r:id="rId6"/>
    <p:sldId id="259" r:id="rId7"/>
    <p:sldId id="261" r:id="rId8"/>
    <p:sldId id="262" r:id="rId9"/>
    <p:sldId id="263" r:id="rId10"/>
    <p:sldId id="264" r:id="rId11"/>
    <p:sldId id="286" r:id="rId12"/>
    <p:sldId id="285" r:id="rId13"/>
    <p:sldId id="283" r:id="rId1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0"/>
    <p:restoredTop sz="94643"/>
  </p:normalViewPr>
  <p:slideViewPr>
    <p:cSldViewPr>
      <p:cViewPr varScale="1">
        <p:scale>
          <a:sx n="72" d="100"/>
          <a:sy n="72" d="100"/>
        </p:scale>
        <p:origin x="13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28A57BB-DBE7-41A2-95A9-3FB6A37A448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5A2474-43F7-4B15-9250-05A647B12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12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A74BD-DCF1-457E-944D-ABAAFB7D7594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01149-01AF-4AD8-ADC7-9903EE0BD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1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3187-020-01757-7#ref-CR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https://link.springer.com/article/10.1007/s13187-020-01757-7#ref-CR9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01149-01AF-4AD8-ADC7-9903EE0BD3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8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ADF2-71FA-49DA-8449-E7D409742FAE}" type="datetime1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8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1D54-ED30-4263-BBB8-25C10F4F1B88}" type="datetime1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0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4C37-3A2D-4856-9D57-A12182947F7E}" type="datetime1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3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A7DE-E677-4560-A30B-DFCC58720D7A}" type="datetime1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6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B4D-9692-42B5-93BB-F7B6423C14E0}" type="datetime1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9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036F-DF00-4B2B-9495-400D6CD8AB76}" type="datetime1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0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3D1E-7A03-401B-A5FD-9760AAA5EC82}" type="datetime1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9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4962-7692-46DA-99D9-8C0C7B1C093F}" type="datetime1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4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66D2-4EE4-476B-8D67-1456EC3295FD}" type="datetime1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7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B39D-2487-46AE-9DF9-1DDDD4E875F1}" type="datetime1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3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33D3-F915-4110-BC86-59B63771C018}" type="datetime1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4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827C-F841-4947-BDCA-57FF58996E76}" type="datetime1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A0719-83A4-4C0B-8E37-313027F8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3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Length of Consent Forms for Cancer Clinical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Quyen Duong, PhD</a:t>
            </a:r>
          </a:p>
          <a:p>
            <a:r>
              <a:rPr lang="en-US" sz="2400" dirty="0"/>
              <a:t>Mayo Clinic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1</a:t>
            </a:fld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164F02C-B56F-1240-88B9-7931DBF167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21"/>
    </mc:Choice>
    <mc:Fallback xmlns="">
      <p:transition spd="slow" advTm="18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Pharmaceutical-sponsored trials had wordier consent forms </a:t>
            </a:r>
          </a:p>
          <a:p>
            <a:r>
              <a:rPr lang="en-US" dirty="0"/>
              <a:t>Phase of trial and date of trial opening were associated with word counts </a:t>
            </a:r>
          </a:p>
          <a:p>
            <a:r>
              <a:rPr lang="en-US" dirty="0"/>
              <a:t>Largest and most temporally robust study, including 300+ consent forms and spanning 7 years of trials</a:t>
            </a:r>
          </a:p>
          <a:p>
            <a:r>
              <a:rPr lang="en-US" dirty="0"/>
              <a:t>Testing of new cancer drugs is currently at an all-time high, our finding of increasing verbosity over time is noteworthy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10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B94F408-1811-1544-8BFD-092382176B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32"/>
    </mc:Choice>
    <mc:Fallback xmlns="">
      <p:transition spd="slow" advTm="71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8D1C-C603-2440-8B39-52E9457B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AF3FD-DEFD-8F43-96D2-93D158436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Single-institution study </a:t>
            </a:r>
          </a:p>
          <a:p>
            <a:r>
              <a:rPr lang="en-US" dirty="0"/>
              <a:t>Absence of some data elements </a:t>
            </a:r>
          </a:p>
          <a:p>
            <a:r>
              <a:rPr lang="en-US" dirty="0"/>
              <a:t>Patient perspective were not included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88E72-0269-FF4E-AF52-FE80493C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11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4B1EB90-081F-1346-94DC-C45DD61708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5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47"/>
    </mc:Choice>
    <mc:Fallback xmlns="">
      <p:transition spd="slow" advTm="100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Aminah Jatoi, MD</a:t>
            </a:r>
          </a:p>
          <a:p>
            <a:pPr marL="0" indent="0">
              <a:buNone/>
            </a:pPr>
            <a:r>
              <a:rPr lang="en-US" dirty="0"/>
              <a:t>Jennifer G. Le-Rademacher, PhD </a:t>
            </a:r>
          </a:p>
          <a:p>
            <a:pPr marL="0" indent="0">
              <a:buNone/>
            </a:pPr>
            <a:r>
              <a:rPr lang="en-US" dirty="0"/>
              <a:t>Sumithra J. Mandrekar, PhD </a:t>
            </a:r>
          </a:p>
          <a:p>
            <a:pPr marL="0" indent="0">
              <a:buNone/>
            </a:pPr>
            <a:r>
              <a:rPr lang="en-US" dirty="0"/>
              <a:t>Stacey J. Winham, PhD </a:t>
            </a:r>
          </a:p>
          <a:p>
            <a:pPr marL="0" indent="0">
              <a:buNone/>
            </a:pPr>
            <a:r>
              <a:rPr lang="en-US" dirty="0"/>
              <a:t>Kathryn Cook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work was supported in part by K12CA090628 and by P30CA15083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12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877FA3C-AE34-C848-88F5-163D55BC9B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9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8"/>
    </mc:Choice>
    <mc:Fallback xmlns="">
      <p:transition spd="slow" advTm="5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44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Thank You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13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1127537-1BB1-834C-903B-2484B3BB47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5"/>
    </mc:Choice>
    <mc:Fallback xmlns="">
      <p:transition spd="slow" advTm="8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Informed consent forms are educational tools for patients to understand their role in a clinical trial and to understand the risks</a:t>
            </a:r>
          </a:p>
          <a:p>
            <a:r>
              <a:rPr lang="en-US" sz="2400" dirty="0"/>
              <a:t>Increased 10-fold in length over time</a:t>
            </a:r>
          </a:p>
          <a:p>
            <a:r>
              <a:rPr lang="en-US" sz="2400" dirty="0"/>
              <a:t>Detracting from the true educational value of these documents</a:t>
            </a:r>
          </a:p>
          <a:p>
            <a:r>
              <a:rPr lang="en-US" sz="2400" dirty="0"/>
              <a:t>Microsoft Corporation study</a:t>
            </a:r>
          </a:p>
          <a:p>
            <a:pPr lvl="1"/>
            <a:r>
              <a:rPr lang="en-US" sz="2400" dirty="0"/>
              <a:t>attention spans have shrunk over the past 15 years</a:t>
            </a:r>
          </a:p>
          <a:p>
            <a:r>
              <a:rPr lang="en-US" sz="2400" dirty="0" err="1"/>
              <a:t>Hlubocky</a:t>
            </a:r>
            <a:r>
              <a:rPr lang="en-US" sz="2400" dirty="0"/>
              <a:t> (2018) study</a:t>
            </a:r>
          </a:p>
          <a:p>
            <a:pPr lvl="1"/>
            <a:r>
              <a:rPr lang="en-US" sz="2400" dirty="0"/>
              <a:t>fewer than 45% understood the purpose of the trial</a:t>
            </a:r>
          </a:p>
          <a:p>
            <a:pPr lvl="1"/>
            <a:r>
              <a:rPr lang="en-US" sz="2400" dirty="0"/>
              <a:t>only 30% in older patients expressed accurate understanding of the trial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2</a:t>
            </a:fld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0B2458C-2A96-8440-B76F-4A9111F359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71"/>
    </mc:Choice>
    <mc:Fallback xmlns="">
      <p:transition spd="slow" advTm="58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word counts in solid tumor cancer clinical trial consent forms by funding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3</a:t>
            </a:fld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4F76CC9-1EC8-5F4B-B4AF-15369DD6C1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9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95"/>
    </mc:Choice>
    <mc:Fallback xmlns="">
      <p:transition spd="slow" advTm="28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315 consent forms </a:t>
            </a:r>
          </a:p>
          <a:p>
            <a:pPr lvl="1"/>
            <a:r>
              <a:rPr lang="en-US" dirty="0"/>
              <a:t>cancer clinical trials on solid tumors</a:t>
            </a:r>
          </a:p>
          <a:p>
            <a:pPr lvl="1"/>
            <a:r>
              <a:rPr lang="en-US" dirty="0"/>
              <a:t>Mayo Clinic investigator participated</a:t>
            </a:r>
          </a:p>
          <a:p>
            <a:r>
              <a:rPr lang="en-US" dirty="0"/>
              <a:t>2004-2010 </a:t>
            </a:r>
          </a:p>
          <a:p>
            <a:r>
              <a:rPr lang="en-US" dirty="0"/>
              <a:t>Phase I, II and III</a:t>
            </a:r>
          </a:p>
          <a:p>
            <a:r>
              <a:rPr lang="en-US" dirty="0"/>
              <a:t>Funding source </a:t>
            </a:r>
          </a:p>
          <a:p>
            <a:pPr lvl="1"/>
            <a:r>
              <a:rPr lang="en-US" dirty="0"/>
              <a:t>1) Pharmaceutical company-funded</a:t>
            </a:r>
          </a:p>
          <a:p>
            <a:pPr lvl="1"/>
            <a:r>
              <a:rPr lang="en-US" dirty="0"/>
              <a:t>2) National Clinical Trials Network (NCTN)</a:t>
            </a:r>
          </a:p>
          <a:p>
            <a:pPr lvl="1"/>
            <a:r>
              <a:rPr lang="en-US" dirty="0"/>
              <a:t>3) R01- or other non-government-funded grants </a:t>
            </a:r>
          </a:p>
          <a:p>
            <a:pPr lvl="1"/>
            <a:r>
              <a:rPr lang="en-US" dirty="0"/>
              <a:t>4) Mixed category </a:t>
            </a:r>
          </a:p>
          <a:p>
            <a:r>
              <a:rPr lang="en-US" dirty="0"/>
              <a:t>Word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4</a:t>
            </a:fld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A7046D5-437D-ED47-B109-A788569B60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70"/>
    </mc:Choice>
    <mc:Fallback xmlns="">
      <p:transition spd="slow" advTm="53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Chi-square or Fisher’s exact tests </a:t>
            </a:r>
          </a:p>
          <a:p>
            <a:pPr lvl="1"/>
            <a:r>
              <a:rPr lang="en-US" dirty="0"/>
              <a:t>test the association between trial characteristics of consent forms and funding source</a:t>
            </a:r>
          </a:p>
          <a:p>
            <a:r>
              <a:rPr lang="en-US" dirty="0"/>
              <a:t>Kruskal-Wallis test </a:t>
            </a:r>
          </a:p>
          <a:p>
            <a:pPr lvl="1"/>
            <a:r>
              <a:rPr lang="en-US" dirty="0"/>
              <a:t>evaluate whether there were differences in the median word count by funding source, phase of the trial, and the year the trial opened</a:t>
            </a:r>
          </a:p>
          <a:p>
            <a:r>
              <a:rPr lang="en-US" dirty="0" err="1"/>
              <a:t>Dwass</a:t>
            </a:r>
            <a:r>
              <a:rPr lang="en-US" dirty="0"/>
              <a:t>-Steel-Critchlow-</a:t>
            </a:r>
            <a:r>
              <a:rPr lang="en-US" dirty="0" err="1"/>
              <a:t>Fligner</a:t>
            </a:r>
            <a:r>
              <a:rPr lang="en-US" dirty="0"/>
              <a:t> method </a:t>
            </a:r>
          </a:p>
          <a:p>
            <a:pPr lvl="1"/>
            <a:r>
              <a:rPr lang="en-US" dirty="0"/>
              <a:t>test all pairwise comparisons, if the overall test of median differences was significant</a:t>
            </a:r>
          </a:p>
          <a:p>
            <a:r>
              <a:rPr lang="en-US" dirty="0" err="1"/>
              <a:t>Jonckheere</a:t>
            </a:r>
            <a:r>
              <a:rPr lang="en-US" dirty="0"/>
              <a:t>-Terpstra test </a:t>
            </a:r>
          </a:p>
          <a:p>
            <a:pPr lvl="1"/>
            <a:r>
              <a:rPr lang="en-US" dirty="0"/>
              <a:t>test for an increasing trend in median word count by the year the trial opened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5</a:t>
            </a:fld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E4D15B5-4C2F-9647-ABB8-7657518F9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24"/>
    </mc:Choice>
    <mc:Fallback xmlns="">
      <p:transition spd="slow" advTm="49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" y="1600200"/>
            <a:ext cx="8504237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" y="2438400"/>
            <a:ext cx="91440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0" y="2438400"/>
            <a:ext cx="91440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9200" y="2438400"/>
            <a:ext cx="198120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62800" y="2971800"/>
            <a:ext cx="753186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62800" y="4953000"/>
            <a:ext cx="753186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6</a:t>
            </a:fld>
            <a:endParaRPr lang="en-US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6C29061-6B98-D746-9317-5C82C94C97B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24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73"/>
    </mc:Choice>
    <mc:Fallback xmlns="">
      <p:transition spd="slow" advTm="68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417638"/>
            <a:ext cx="6524625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 by Funding Source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7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2438400"/>
            <a:ext cx="990600" cy="3124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C1F05B-968F-274E-A202-CFA55F49BC7E}"/>
              </a:ext>
            </a:extLst>
          </p:cNvPr>
          <p:cNvSpPr/>
          <p:nvPr/>
        </p:nvSpPr>
        <p:spPr>
          <a:xfrm>
            <a:off x="7620000" y="171814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 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 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0.0001</a:t>
            </a:r>
            <a:r>
              <a:rPr lang="en-US" dirty="0"/>
              <a:t>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5918104-CCA1-4B44-889D-2C136E04247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135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44"/>
    </mc:Choice>
    <mc:Fallback xmlns="">
      <p:transition spd="slow" advTm="63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524625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 by Phase of Trial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0B9737-39C3-6D4A-B700-A63349E43435}"/>
              </a:ext>
            </a:extLst>
          </p:cNvPr>
          <p:cNvSpPr/>
          <p:nvPr/>
        </p:nvSpPr>
        <p:spPr>
          <a:xfrm>
            <a:off x="7637585" y="15240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 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 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0.0001</a:t>
            </a:r>
            <a:r>
              <a:rPr lang="en-US" dirty="0"/>
              <a:t>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3D6EC6D-8CCE-034C-8D77-41D27E759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02"/>
    </mc:Choice>
    <mc:Fallback xmlns="">
      <p:transition spd="slow" advTm="29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 Count by Year of Trial Opening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0719-83A4-4C0B-8E37-313027F8B54A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5246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DD088B-566F-5941-B0FF-74A969BF1180}"/>
              </a:ext>
            </a:extLst>
          </p:cNvPr>
          <p:cNvSpPr/>
          <p:nvPr/>
        </p:nvSpPr>
        <p:spPr>
          <a:xfrm>
            <a:off x="7588847" y="17526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 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 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0.0001</a:t>
            </a:r>
            <a:r>
              <a:rPr lang="en-US" dirty="0"/>
              <a:t>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71123C3-E612-FA4C-BAE3-1B0CE05D2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4"/>
    </mc:Choice>
    <mc:Fallback xmlns="">
      <p:transition spd="slow" advTm="20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6.6|0.5|5.6|0.6|10|1.5|7.5|1.1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5573</TotalTime>
  <Words>402</Words>
  <Application>Microsoft Office PowerPoint</Application>
  <PresentationFormat>On-screen Show (4:3)</PresentationFormat>
  <Paragraphs>75</Paragraphs>
  <Slides>13</Slides>
  <Notes>1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Office Theme</vt:lpstr>
      <vt:lpstr>Understanding the Length of Consent Forms for Cancer Clinical Trials</vt:lpstr>
      <vt:lpstr>Introduction</vt:lpstr>
      <vt:lpstr>Objective</vt:lpstr>
      <vt:lpstr>Methods</vt:lpstr>
      <vt:lpstr>Analysis</vt:lpstr>
      <vt:lpstr>Results</vt:lpstr>
      <vt:lpstr>Word Count by Funding Source</vt:lpstr>
      <vt:lpstr>Word Count by Phase of Trial</vt:lpstr>
      <vt:lpstr>Word Count by Year of Trial Opening</vt:lpstr>
      <vt:lpstr>Discussion</vt:lpstr>
      <vt:lpstr>Limitation</vt:lpstr>
      <vt:lpstr>Acknowledgement</vt:lpstr>
      <vt:lpstr>PowerPoint Presentation</vt:lpstr>
    </vt:vector>
  </TitlesOfParts>
  <Company>Mayo Clinic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Informed Consent Length</dc:title>
  <dc:creator>Quyen T Duong</dc:creator>
  <cp:lastModifiedBy>Angie Stark</cp:lastModifiedBy>
  <cp:revision>60</cp:revision>
  <cp:lastPrinted>2020-01-20T22:38:27Z</cp:lastPrinted>
  <dcterms:created xsi:type="dcterms:W3CDTF">2020-01-17T14:11:07Z</dcterms:created>
  <dcterms:modified xsi:type="dcterms:W3CDTF">2020-08-03T13:52:18Z</dcterms:modified>
</cp:coreProperties>
</file>